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handoutMasterIdLst>
    <p:handoutMasterId r:id="rId19"/>
  </p:handoutMasterIdLst>
  <p:sldIdLst>
    <p:sldId id="256" r:id="rId3"/>
    <p:sldId id="257" r:id="rId4"/>
    <p:sldId id="258" r:id="rId5"/>
    <p:sldId id="272" r:id="rId6"/>
    <p:sldId id="273" r:id="rId7"/>
    <p:sldId id="268" r:id="rId8"/>
    <p:sldId id="274" r:id="rId9"/>
    <p:sldId id="275" r:id="rId10"/>
    <p:sldId id="278" r:id="rId11"/>
    <p:sldId id="277" r:id="rId12"/>
    <p:sldId id="282" r:id="rId13"/>
    <p:sldId id="280" r:id="rId14"/>
    <p:sldId id="281" r:id="rId15"/>
    <p:sldId id="265" r:id="rId16"/>
    <p:sldId id="270" r:id="rId17"/>
    <p:sldId id="271" r:id="rId18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24" y="2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A1616414-E211-4FBA-B9F3-80691158480D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465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24" y="9428465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85B97FB1-BF72-48E3-88B1-0D8DF3527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290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77072" y="2141105"/>
            <a:ext cx="11238840" cy="236829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de-DE" sz="5400" b="1" spc="-1" dirty="0">
                <a:solidFill>
                  <a:srgbClr val="E89C48"/>
                </a:solidFill>
                <a:latin typeface="Calibri Light"/>
              </a:rPr>
              <a:t>„Die Rolle der Eltern – </a:t>
            </a:r>
            <a:br>
              <a:rPr lang="de-DE" sz="5400" b="1" spc="-1" dirty="0">
                <a:solidFill>
                  <a:srgbClr val="E89C48"/>
                </a:solidFill>
                <a:latin typeface="Calibri Light"/>
              </a:rPr>
            </a:br>
            <a:r>
              <a:rPr lang="de-DE" sz="5400" b="1" spc="-1" dirty="0">
                <a:solidFill>
                  <a:srgbClr val="E89C48"/>
                </a:solidFill>
                <a:latin typeface="Calibri Light"/>
              </a:rPr>
              <a:t>zwischen Einflussnahme und Loslassen </a:t>
            </a:r>
            <a:br>
              <a:rPr lang="de-DE" sz="5400" b="1" spc="-1" dirty="0">
                <a:solidFill>
                  <a:srgbClr val="E89C48"/>
                </a:solidFill>
                <a:latin typeface="Calibri Light"/>
              </a:rPr>
            </a:br>
            <a:r>
              <a:rPr lang="de-DE" sz="5400" b="1" spc="-1" dirty="0">
                <a:solidFill>
                  <a:srgbClr val="E89C48"/>
                </a:solidFill>
                <a:latin typeface="Calibri Light"/>
              </a:rPr>
              <a:t>in der Berufsorientierung.“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1314360" y="4858989"/>
            <a:ext cx="9143280" cy="8429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b="1" strike="noStrike" spc="-1" dirty="0">
                <a:solidFill>
                  <a:srgbClr val="595959"/>
                </a:solidFill>
                <a:latin typeface="Calibri"/>
              </a:rPr>
              <a:t>Digitaler Elternabend </a:t>
            </a:r>
            <a:r>
              <a:rPr lang="de-DE" sz="2400" b="1" strike="noStrike" spc="-1" dirty="0" err="1">
                <a:solidFill>
                  <a:srgbClr val="595959"/>
                </a:solidFill>
                <a:latin typeface="Calibri"/>
              </a:rPr>
              <a:t>sprungbrett</a:t>
            </a:r>
            <a:r>
              <a:rPr lang="de-DE" sz="2400" b="1" strike="noStrike" spc="-1" dirty="0">
                <a:solidFill>
                  <a:srgbClr val="595959"/>
                </a:solidFill>
                <a:latin typeface="Calibri"/>
              </a:rPr>
              <a:t> </a:t>
            </a:r>
            <a:r>
              <a:rPr lang="de-DE" sz="2400" b="1" strike="noStrike" spc="-1" dirty="0" err="1">
                <a:solidFill>
                  <a:srgbClr val="595959"/>
                </a:solidFill>
                <a:latin typeface="Calibri"/>
              </a:rPr>
              <a:t>bayern</a:t>
            </a:r>
            <a:endParaRPr lang="de-DE" sz="2400" b="1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spc="-1" dirty="0">
                <a:solidFill>
                  <a:srgbClr val="595959"/>
                </a:solidFill>
                <a:latin typeface="Calibri"/>
              </a:rPr>
              <a:t>m</a:t>
            </a:r>
            <a:r>
              <a:rPr lang="de-DE" sz="2400" b="0" strike="noStrike" spc="-1" dirty="0">
                <a:solidFill>
                  <a:srgbClr val="595959"/>
                </a:solidFill>
                <a:latin typeface="Calibri"/>
              </a:rPr>
              <a:t>it Birgit Salewski</a:t>
            </a:r>
            <a:endParaRPr lang="de-DE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2400" b="0" strike="noStrike" spc="-1" dirty="0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ftr"/>
          </p:nvPr>
        </p:nvSpPr>
        <p:spPr>
          <a:xfrm>
            <a:off x="699480" y="6288480"/>
            <a:ext cx="661572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>
                <a:solidFill>
                  <a:srgbClr val="808080"/>
                </a:solidFill>
                <a:latin typeface="Calibri"/>
              </a:rPr>
              <a:t>Birgit Salewski - Systemische Therapie, Beratung &amp; Supervision in München</a:t>
            </a:r>
            <a:endParaRPr lang="de-DE" sz="1600" b="0" strike="noStrike" spc="-1">
              <a:latin typeface="Times New Roman"/>
            </a:endParaRPr>
          </a:p>
        </p:txBody>
      </p:sp>
      <p:sp>
        <p:nvSpPr>
          <p:cNvPr id="79" name="Gerader Verbinder 9"/>
          <p:cNvSpPr/>
          <p:nvPr/>
        </p:nvSpPr>
        <p:spPr>
          <a:xfrm>
            <a:off x="699120" y="6288480"/>
            <a:ext cx="6616440" cy="360"/>
          </a:xfrm>
          <a:prstGeom prst="line">
            <a:avLst/>
          </a:prstGeom>
          <a:ln w="25400">
            <a:solidFill>
              <a:srgbClr val="E89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0" name="Grafik 1"/>
          <p:cNvPicPr/>
          <p:nvPr/>
        </p:nvPicPr>
        <p:blipFill>
          <a:blip r:embed="rId2"/>
          <a:stretch/>
        </p:blipFill>
        <p:spPr>
          <a:xfrm>
            <a:off x="9089136" y="451440"/>
            <a:ext cx="2114208" cy="2282616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 idx="4294967295"/>
          </p:nvPr>
        </p:nvSpPr>
        <p:spPr>
          <a:xfrm>
            <a:off x="838080" y="365040"/>
            <a:ext cx="10514880" cy="109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r>
              <a:rPr lang="de-DE" sz="5400" b="1" strike="noStrike" spc="-1" dirty="0">
                <a:solidFill>
                  <a:srgbClr val="E89C48"/>
                </a:solidFill>
                <a:latin typeface="Calibri Light"/>
              </a:rPr>
              <a:t>Rolle und Haltung der Eltern</a:t>
            </a:r>
            <a:endParaRPr lang="de-DE" sz="4800" b="1" strike="noStrike" spc="-1" dirty="0">
              <a:solidFill>
                <a:srgbClr val="E89C48"/>
              </a:solidFill>
              <a:latin typeface="Calibri Light"/>
              <a:ea typeface="Microsoft YaHei"/>
            </a:endParaRPr>
          </a:p>
        </p:txBody>
      </p:sp>
      <p:pic>
        <p:nvPicPr>
          <p:cNvPr id="88" name="Grafik 8"/>
          <p:cNvPicPr/>
          <p:nvPr/>
        </p:nvPicPr>
        <p:blipFill>
          <a:blip r:embed="rId2"/>
          <a:srcRect t="9600" r="651"/>
          <a:stretch/>
        </p:blipFill>
        <p:spPr>
          <a:xfrm>
            <a:off x="9720000" y="227160"/>
            <a:ext cx="2471400" cy="156132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3"/>
          <p:cNvSpPr>
            <a:spLocks noGrp="1"/>
          </p:cNvSpPr>
          <p:nvPr>
            <p:ph type="ftr" idx="4294967295"/>
          </p:nvPr>
        </p:nvSpPr>
        <p:spPr>
          <a:xfrm>
            <a:off x="699480" y="6288480"/>
            <a:ext cx="661572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>
                <a:solidFill>
                  <a:srgbClr val="808080"/>
                </a:solidFill>
                <a:latin typeface="Calibri"/>
              </a:rPr>
              <a:t>Birgit Salewski - Systemische Therapie, Beratung &amp; Supervision in München</a:t>
            </a:r>
            <a:endParaRPr lang="de-DE" sz="1600" b="0" strike="noStrike" spc="-1">
              <a:latin typeface="Times New Roman"/>
            </a:endParaRPr>
          </a:p>
        </p:txBody>
      </p:sp>
      <p:sp>
        <p:nvSpPr>
          <p:cNvPr id="90" name="Gerader Verbinder 7"/>
          <p:cNvSpPr/>
          <p:nvPr/>
        </p:nvSpPr>
        <p:spPr>
          <a:xfrm>
            <a:off x="699120" y="6288480"/>
            <a:ext cx="6616440" cy="360"/>
          </a:xfrm>
          <a:prstGeom prst="line">
            <a:avLst/>
          </a:prstGeom>
          <a:ln w="25400">
            <a:solidFill>
              <a:srgbClr val="E89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Rechteck 1"/>
          <p:cNvSpPr/>
          <p:nvPr/>
        </p:nvSpPr>
        <p:spPr>
          <a:xfrm>
            <a:off x="838080" y="1788480"/>
            <a:ext cx="8444880" cy="4488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001"/>
              </a:spcBef>
              <a:buClr>
                <a:srgbClr val="3B3838"/>
              </a:buClr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Weitergabe von Wissen über Berufe und die Arbeitswelt</a:t>
            </a:r>
          </a:p>
          <a:p>
            <a:pPr marL="457200" indent="-457200">
              <a:spcBef>
                <a:spcPts val="1001"/>
              </a:spcBef>
              <a:buClr>
                <a:srgbClr val="3B3838"/>
              </a:buClr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Erfahrung und Haltung der Eltern prägt Nachkommen</a:t>
            </a:r>
          </a:p>
          <a:p>
            <a:pPr marL="457200" indent="-457200">
              <a:spcBef>
                <a:spcPts val="1001"/>
              </a:spcBef>
              <a:buClr>
                <a:srgbClr val="3B3838"/>
              </a:buClr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Aktive Unterstützung im Sondierungsprozess</a:t>
            </a:r>
          </a:p>
          <a:p>
            <a:pPr marL="457200" indent="-457200">
              <a:spcBef>
                <a:spcPts val="1001"/>
              </a:spcBef>
              <a:buClr>
                <a:srgbClr val="3B3838"/>
              </a:buClr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Eltern können mit am besten die Kompetenzen ihrer Kinder einschätzen</a:t>
            </a:r>
          </a:p>
          <a:p>
            <a:pPr marL="457200" indent="-457200">
              <a:spcBef>
                <a:spcPts val="1001"/>
              </a:spcBef>
              <a:buClr>
                <a:srgbClr val="3B3838"/>
              </a:buClr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besser die Beziehung zu den Eltern, desto sicherer fühlen sich die Jugendlichen im BO-Prozess</a:t>
            </a:r>
          </a:p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(vgl. Institut für angewandte Wirtschaftsforschung, 2017)</a:t>
            </a:r>
          </a:p>
        </p:txBody>
      </p:sp>
    </p:spTree>
    <p:extLst>
      <p:ext uri="{BB962C8B-B14F-4D97-AF65-F5344CB8AC3E}">
        <p14:creationId xmlns:p14="http://schemas.microsoft.com/office/powerpoint/2010/main" val="374584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 idx="4294967295"/>
          </p:nvPr>
        </p:nvSpPr>
        <p:spPr>
          <a:xfrm>
            <a:off x="838080" y="365040"/>
            <a:ext cx="10514880" cy="109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r>
              <a:rPr lang="de-DE" sz="5400" b="1" strike="noStrike" spc="-1" dirty="0">
                <a:solidFill>
                  <a:srgbClr val="E89C48"/>
                </a:solidFill>
                <a:latin typeface="Calibri Light"/>
              </a:rPr>
              <a:t>Rolle und Haltung der Eltern</a:t>
            </a:r>
            <a:endParaRPr lang="de-DE" sz="4800" b="1" strike="noStrike" spc="-1" dirty="0">
              <a:solidFill>
                <a:srgbClr val="E89C48"/>
              </a:solidFill>
              <a:latin typeface="Calibri Light"/>
              <a:ea typeface="Microsoft YaHei"/>
            </a:endParaRPr>
          </a:p>
        </p:txBody>
      </p:sp>
      <p:pic>
        <p:nvPicPr>
          <p:cNvPr id="88" name="Grafik 8"/>
          <p:cNvPicPr/>
          <p:nvPr/>
        </p:nvPicPr>
        <p:blipFill>
          <a:blip r:embed="rId2"/>
          <a:srcRect t="9600" r="651"/>
          <a:stretch/>
        </p:blipFill>
        <p:spPr>
          <a:xfrm>
            <a:off x="9720000" y="227160"/>
            <a:ext cx="2471400" cy="156132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3"/>
          <p:cNvSpPr>
            <a:spLocks noGrp="1"/>
          </p:cNvSpPr>
          <p:nvPr>
            <p:ph type="ftr" idx="4294967295"/>
          </p:nvPr>
        </p:nvSpPr>
        <p:spPr>
          <a:xfrm>
            <a:off x="699480" y="6288480"/>
            <a:ext cx="661572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>
                <a:solidFill>
                  <a:srgbClr val="808080"/>
                </a:solidFill>
                <a:latin typeface="Calibri"/>
              </a:rPr>
              <a:t>Birgit Salewski - Systemische Therapie, Beratung &amp; Supervision in München</a:t>
            </a:r>
            <a:endParaRPr lang="de-DE" sz="1600" b="0" strike="noStrike" spc="-1">
              <a:latin typeface="Times New Roman"/>
            </a:endParaRPr>
          </a:p>
        </p:txBody>
      </p:sp>
      <p:sp>
        <p:nvSpPr>
          <p:cNvPr id="90" name="Gerader Verbinder 7"/>
          <p:cNvSpPr/>
          <p:nvPr/>
        </p:nvSpPr>
        <p:spPr>
          <a:xfrm>
            <a:off x="699120" y="6288480"/>
            <a:ext cx="6616440" cy="360"/>
          </a:xfrm>
          <a:prstGeom prst="line">
            <a:avLst/>
          </a:prstGeom>
          <a:ln w="25400">
            <a:solidFill>
              <a:srgbClr val="E89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Rechteck 1"/>
          <p:cNvSpPr/>
          <p:nvPr/>
        </p:nvSpPr>
        <p:spPr>
          <a:xfrm>
            <a:off x="838080" y="1788480"/>
            <a:ext cx="844488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001"/>
              </a:spcBef>
              <a:buClr>
                <a:srgbClr val="3B3838"/>
              </a:buClr>
              <a:buAutoNum type="arabicPeriod"/>
            </a:pPr>
            <a:r>
              <a:rPr lang="de-DE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Unterstützung und Ermutigung des Kindes in der Berufsorientierung</a:t>
            </a:r>
          </a:p>
          <a:p>
            <a:pPr marL="457200" indent="-457200">
              <a:spcBef>
                <a:spcPts val="1001"/>
              </a:spcBef>
              <a:buClr>
                <a:srgbClr val="3B3838"/>
              </a:buClr>
              <a:buAutoNum type="arabicPeriod"/>
            </a:pPr>
            <a:r>
              <a:rPr lang="de-DE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Gespräche über Interessen des Kindes initiieren</a:t>
            </a:r>
          </a:p>
          <a:p>
            <a:pPr marL="457200" indent="-457200">
              <a:spcBef>
                <a:spcPts val="1001"/>
              </a:spcBef>
              <a:buClr>
                <a:srgbClr val="3B3838"/>
              </a:buClr>
              <a:buAutoNum type="arabicPeriod"/>
            </a:pPr>
            <a:r>
              <a:rPr lang="de-DE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Anbieten und Suchen von Informationen (auch gemeinsam!)</a:t>
            </a:r>
          </a:p>
          <a:p>
            <a:pPr marL="457200" indent="-457200">
              <a:spcBef>
                <a:spcPts val="1001"/>
              </a:spcBef>
              <a:buClr>
                <a:srgbClr val="3B3838"/>
              </a:buClr>
              <a:buAutoNum type="arabicPeriod"/>
            </a:pPr>
            <a:r>
              <a:rPr lang="de-DE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Ermöglichen von praktischen Erfahren in der Arbeitswelt</a:t>
            </a:r>
          </a:p>
          <a:p>
            <a:pPr marL="457200" indent="-457200">
              <a:spcBef>
                <a:spcPts val="1001"/>
              </a:spcBef>
              <a:buClr>
                <a:srgbClr val="3B3838"/>
              </a:buClr>
              <a:buAutoNum type="arabicPeriod"/>
            </a:pPr>
            <a:r>
              <a:rPr lang="de-DE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Unterstützung der Eigenverantwortung (auch in anderen Lebensbereichen)</a:t>
            </a:r>
          </a:p>
          <a:p>
            <a:pPr marL="457200" indent="-457200">
              <a:spcBef>
                <a:spcPts val="1001"/>
              </a:spcBef>
              <a:buClr>
                <a:srgbClr val="3B3838"/>
              </a:buClr>
              <a:buAutoNum type="arabicPeriod"/>
            </a:pPr>
            <a:r>
              <a:rPr lang="de-DE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Offenheit und Flexibilität für den Suchprozess des Kindes</a:t>
            </a:r>
          </a:p>
          <a:p>
            <a:pPr marL="457200" indent="-457200">
              <a:spcBef>
                <a:spcPts val="1001"/>
              </a:spcBef>
              <a:buClr>
                <a:srgbClr val="3B3838"/>
              </a:buClr>
              <a:buAutoNum type="arabicPeriod"/>
            </a:pPr>
            <a:r>
              <a:rPr lang="de-DE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Orientierung in finanziellen und rechtlichen Fragen und </a:t>
            </a:r>
            <a:r>
              <a:rPr lang="de-DE" sz="24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Plaungen</a:t>
            </a:r>
            <a:endParaRPr lang="de-DE" sz="24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82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 idx="4294967295"/>
          </p:nvPr>
        </p:nvSpPr>
        <p:spPr>
          <a:xfrm>
            <a:off x="838080" y="365040"/>
            <a:ext cx="10514880" cy="109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r>
              <a:rPr lang="de-DE" sz="5400" b="1" strike="noStrike" spc="-1" dirty="0">
                <a:solidFill>
                  <a:srgbClr val="E89C48"/>
                </a:solidFill>
                <a:latin typeface="Calibri Light"/>
              </a:rPr>
              <a:t>Ideen und Tools für Eltern</a:t>
            </a:r>
            <a:endParaRPr lang="de-DE" sz="4800" b="1" strike="noStrike" spc="-1" dirty="0">
              <a:solidFill>
                <a:srgbClr val="E89C48"/>
              </a:solidFill>
              <a:latin typeface="Calibri Light"/>
              <a:ea typeface="Microsoft YaHei"/>
            </a:endParaRPr>
          </a:p>
        </p:txBody>
      </p:sp>
      <p:pic>
        <p:nvPicPr>
          <p:cNvPr id="88" name="Grafik 8"/>
          <p:cNvPicPr/>
          <p:nvPr/>
        </p:nvPicPr>
        <p:blipFill>
          <a:blip r:embed="rId2"/>
          <a:srcRect t="9600" r="651"/>
          <a:stretch/>
        </p:blipFill>
        <p:spPr>
          <a:xfrm>
            <a:off x="9720000" y="227160"/>
            <a:ext cx="2471400" cy="156132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3"/>
          <p:cNvSpPr>
            <a:spLocks noGrp="1"/>
          </p:cNvSpPr>
          <p:nvPr>
            <p:ph type="ftr" idx="4294967295"/>
          </p:nvPr>
        </p:nvSpPr>
        <p:spPr>
          <a:xfrm>
            <a:off x="699480" y="6288480"/>
            <a:ext cx="661572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>
                <a:solidFill>
                  <a:srgbClr val="808080"/>
                </a:solidFill>
                <a:latin typeface="Calibri"/>
              </a:rPr>
              <a:t>Birgit Salewski - Systemische Therapie, Beratung &amp; Supervision in München</a:t>
            </a:r>
            <a:endParaRPr lang="de-DE" sz="1600" b="0" strike="noStrike" spc="-1">
              <a:latin typeface="Times New Roman"/>
            </a:endParaRPr>
          </a:p>
        </p:txBody>
      </p:sp>
      <p:sp>
        <p:nvSpPr>
          <p:cNvPr id="90" name="Gerader Verbinder 7"/>
          <p:cNvSpPr/>
          <p:nvPr/>
        </p:nvSpPr>
        <p:spPr>
          <a:xfrm>
            <a:off x="699120" y="6288480"/>
            <a:ext cx="6616440" cy="360"/>
          </a:xfrm>
          <a:prstGeom prst="line">
            <a:avLst/>
          </a:prstGeom>
          <a:ln w="25400">
            <a:solidFill>
              <a:srgbClr val="E89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Rechteck 1"/>
          <p:cNvSpPr/>
          <p:nvPr/>
        </p:nvSpPr>
        <p:spPr>
          <a:xfrm>
            <a:off x="699120" y="1788480"/>
            <a:ext cx="8197992" cy="4314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Reflexion der eigenen Haltung (was wollen wir?)</a:t>
            </a:r>
          </a:p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Investition in gute Beziehung (Zeit!)</a:t>
            </a:r>
          </a:p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Übertragung von echter Verantwortung</a:t>
            </a:r>
          </a:p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Gute Zeitpunkte für Gespräch wählen</a:t>
            </a:r>
          </a:p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Positive Atmosphäre herstellen</a:t>
            </a:r>
          </a:p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Hören sie zu!</a:t>
            </a:r>
          </a:p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Erzählen Sie von sich</a:t>
            </a:r>
          </a:p>
          <a:p>
            <a:pPr>
              <a:spcBef>
                <a:spcPts val="1001"/>
              </a:spcBef>
              <a:buClr>
                <a:srgbClr val="3B3838"/>
              </a:buClr>
            </a:pPr>
            <a:endParaRPr lang="de-DE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57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 idx="4294967295"/>
          </p:nvPr>
        </p:nvSpPr>
        <p:spPr>
          <a:xfrm>
            <a:off x="838080" y="365040"/>
            <a:ext cx="10514880" cy="109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r>
              <a:rPr lang="de-DE" sz="5400" b="1" strike="noStrike" spc="-1" dirty="0">
                <a:solidFill>
                  <a:srgbClr val="E89C48"/>
                </a:solidFill>
                <a:latin typeface="Calibri Light"/>
              </a:rPr>
              <a:t>Ideen und Tools für Eltern</a:t>
            </a:r>
            <a:endParaRPr lang="de-DE" sz="4800" b="1" strike="noStrike" spc="-1" dirty="0">
              <a:solidFill>
                <a:srgbClr val="E89C48"/>
              </a:solidFill>
              <a:latin typeface="Calibri Light"/>
              <a:ea typeface="Microsoft YaHei"/>
            </a:endParaRPr>
          </a:p>
        </p:txBody>
      </p:sp>
      <p:pic>
        <p:nvPicPr>
          <p:cNvPr id="88" name="Grafik 8"/>
          <p:cNvPicPr/>
          <p:nvPr/>
        </p:nvPicPr>
        <p:blipFill>
          <a:blip r:embed="rId2"/>
          <a:srcRect t="9600" r="651"/>
          <a:stretch/>
        </p:blipFill>
        <p:spPr>
          <a:xfrm>
            <a:off x="9720000" y="227160"/>
            <a:ext cx="2471400" cy="156132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3"/>
          <p:cNvSpPr>
            <a:spLocks noGrp="1"/>
          </p:cNvSpPr>
          <p:nvPr>
            <p:ph type="ftr" idx="4294967295"/>
          </p:nvPr>
        </p:nvSpPr>
        <p:spPr>
          <a:xfrm>
            <a:off x="699480" y="6288480"/>
            <a:ext cx="661572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>
                <a:solidFill>
                  <a:srgbClr val="808080"/>
                </a:solidFill>
                <a:latin typeface="Calibri"/>
              </a:rPr>
              <a:t>Birgit Salewski - Systemische Therapie, Beratung &amp; Supervision in München</a:t>
            </a:r>
            <a:endParaRPr lang="de-DE" sz="1600" b="0" strike="noStrike" spc="-1">
              <a:latin typeface="Times New Roman"/>
            </a:endParaRPr>
          </a:p>
        </p:txBody>
      </p:sp>
      <p:sp>
        <p:nvSpPr>
          <p:cNvPr id="90" name="Gerader Verbinder 7"/>
          <p:cNvSpPr/>
          <p:nvPr/>
        </p:nvSpPr>
        <p:spPr>
          <a:xfrm>
            <a:off x="699120" y="6288480"/>
            <a:ext cx="6616440" cy="360"/>
          </a:xfrm>
          <a:prstGeom prst="line">
            <a:avLst/>
          </a:prstGeom>
          <a:ln w="25400">
            <a:solidFill>
              <a:srgbClr val="E89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Rechteck 1"/>
          <p:cNvSpPr/>
          <p:nvPr/>
        </p:nvSpPr>
        <p:spPr>
          <a:xfrm>
            <a:off x="699120" y="1788480"/>
            <a:ext cx="81979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Gespräche immer wieder anbieten</a:t>
            </a:r>
          </a:p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 Geben Sie Raum, aber bleiben Sie dran!</a:t>
            </a:r>
          </a:p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Weitere Ansprechpartner ins Boot holen</a:t>
            </a:r>
          </a:p>
          <a:p>
            <a:pPr>
              <a:spcBef>
                <a:spcPts val="1001"/>
              </a:spcBef>
              <a:buClr>
                <a:srgbClr val="3B3838"/>
              </a:buClr>
            </a:pPr>
            <a:endParaRPr lang="de-DE" sz="28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Immer: Zuversicht und Hoffnung vermitteln</a:t>
            </a:r>
          </a:p>
          <a:p>
            <a:pPr marL="457200" indent="-457200">
              <a:spcBef>
                <a:spcPts val="1001"/>
              </a:spcBef>
              <a:buClr>
                <a:srgbClr val="3B3838"/>
              </a:buClr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1"/>
              </a:spcBef>
              <a:buClr>
                <a:srgbClr val="3B3838"/>
              </a:buClr>
            </a:pPr>
            <a:endParaRPr lang="de-DE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69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  <a:p>
            <a:pPr marL="0" indent="0">
              <a:lnSpc>
                <a:spcPct val="90000"/>
              </a:lnSpc>
              <a:spcBef>
                <a:spcPts val="1001"/>
              </a:spcBef>
              <a:buNone/>
            </a:pPr>
            <a:r>
              <a:rPr lang="de-DE" sz="5400" strike="noStrike" spc="-1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Vielen Dank </a:t>
            </a:r>
            <a:endParaRPr lang="de-DE" sz="540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de-DE" sz="5400" strike="noStrike" spc="-1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für Ihre </a:t>
            </a:r>
            <a:endParaRPr lang="de-DE" sz="540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de-DE" sz="5400" strike="noStrike" spc="-1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Aufmerksamkeit!</a:t>
            </a:r>
            <a:endParaRPr lang="de-DE" sz="540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2" name="Grafik 4"/>
          <p:cNvPicPr/>
          <p:nvPr/>
        </p:nvPicPr>
        <p:blipFill>
          <a:blip r:embed="rId2"/>
          <a:srcRect t="9600" r="651"/>
          <a:stretch/>
        </p:blipFill>
        <p:spPr>
          <a:xfrm>
            <a:off x="5737680" y="471708"/>
            <a:ext cx="6378120" cy="4437000"/>
          </a:xfrm>
          <a:prstGeom prst="rect">
            <a:avLst/>
          </a:prstGeom>
          <a:ln w="0">
            <a:noFill/>
          </a:ln>
        </p:spPr>
      </p:pic>
      <p:sp>
        <p:nvSpPr>
          <p:cNvPr id="123" name="PlaceHolder 13"/>
          <p:cNvSpPr txBox="1"/>
          <p:nvPr/>
        </p:nvSpPr>
        <p:spPr>
          <a:xfrm>
            <a:off x="699840" y="6288480"/>
            <a:ext cx="661572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>
                <a:solidFill>
                  <a:srgbClr val="808080"/>
                </a:solidFill>
                <a:latin typeface="Calibri"/>
              </a:rPr>
              <a:t>Birgit Salewski - Systemische Therapie, Beratung &amp; Supervision in München</a:t>
            </a:r>
            <a:endParaRPr lang="de-DE" sz="1600" b="0" strike="noStrike" spc="-1">
              <a:latin typeface="Times New Roman"/>
            </a:endParaRPr>
          </a:p>
        </p:txBody>
      </p:sp>
      <p:sp>
        <p:nvSpPr>
          <p:cNvPr id="124" name="Gerader Verbinder 1"/>
          <p:cNvSpPr/>
          <p:nvPr/>
        </p:nvSpPr>
        <p:spPr>
          <a:xfrm>
            <a:off x="699480" y="6288840"/>
            <a:ext cx="6616440" cy="360"/>
          </a:xfrm>
          <a:prstGeom prst="line">
            <a:avLst/>
          </a:prstGeom>
          <a:ln w="25400">
            <a:solidFill>
              <a:srgbClr val="E89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 idx="4294967295"/>
          </p:nvPr>
        </p:nvSpPr>
        <p:spPr>
          <a:xfrm>
            <a:off x="838080" y="365040"/>
            <a:ext cx="10514880" cy="109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r>
              <a:rPr lang="de-DE" sz="5400" b="1" spc="-1" dirty="0">
                <a:solidFill>
                  <a:srgbClr val="E89C48"/>
                </a:solidFill>
                <a:latin typeface="Calibri Light"/>
              </a:rPr>
              <a:t>Mythen über Jugendliche</a:t>
            </a:r>
            <a:endParaRPr lang="de-DE" sz="4800" b="1" strike="noStrike" spc="-1" dirty="0">
              <a:solidFill>
                <a:srgbClr val="E89C48"/>
              </a:solidFill>
              <a:latin typeface="Calibri Light"/>
              <a:ea typeface="Microsoft YaHe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idx="4294967295"/>
          </p:nvPr>
        </p:nvSpPr>
        <p:spPr>
          <a:xfrm>
            <a:off x="838080" y="1751040"/>
            <a:ext cx="10514880" cy="570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  <a:buNone/>
            </a:pPr>
            <a:r>
              <a:rPr lang="de-DE" b="1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glauben Sie, was stimmt?</a:t>
            </a:r>
          </a:p>
          <a:p>
            <a:pPr marL="514350" indent="-514350">
              <a:lnSpc>
                <a:spcPct val="90000"/>
              </a:lnSpc>
              <a:spcBef>
                <a:spcPts val="1001"/>
              </a:spcBef>
              <a:buAutoNum type="arabicPeriod"/>
            </a:pPr>
            <a:r>
              <a:rPr lang="de-DE" spc="-1" dirty="0">
                <a:solidFill>
                  <a:srgbClr val="3B3838"/>
                </a:solidFill>
                <a:latin typeface="Calibri"/>
              </a:rPr>
              <a:t>Jugendliche sind hormonell völlig überschwemmt und daher nicht zurechnungsfähig!</a:t>
            </a:r>
          </a:p>
          <a:p>
            <a:pPr marL="514350" indent="-514350">
              <a:spcBef>
                <a:spcPts val="1001"/>
              </a:spcBef>
              <a:buFont typeface="Arial" panose="020B0604020202020204" pitchFamily="34" charset="0"/>
              <a:buAutoNum type="arabicPeriod"/>
            </a:pPr>
            <a:r>
              <a:rPr lang="de-DE" spc="-1" dirty="0">
                <a:solidFill>
                  <a:srgbClr val="3B3838"/>
                </a:solidFill>
                <a:latin typeface="Calibri"/>
              </a:rPr>
              <a:t>Wenn die Jugendlichen erwachsen behandelt werden wollen, dann soll man ihnen ruhig Verantwortung geben!</a:t>
            </a:r>
          </a:p>
          <a:p>
            <a:pPr marL="514350" indent="-514350">
              <a:spcBef>
                <a:spcPts val="1001"/>
              </a:spcBef>
              <a:buFont typeface="Arial" panose="020B0604020202020204" pitchFamily="34" charset="0"/>
              <a:buAutoNum type="arabicPeriod"/>
            </a:pPr>
            <a:r>
              <a:rPr lang="de-DE" spc="-1" dirty="0">
                <a:solidFill>
                  <a:srgbClr val="3B3838"/>
                </a:solidFill>
                <a:latin typeface="Calibri"/>
              </a:rPr>
              <a:t>Viel wichtiger sind in dem Alter die Gleichaltrigen, als Eltern haben wir nichts mehr zu melden!</a:t>
            </a:r>
          </a:p>
          <a:p>
            <a:pPr marL="514350" indent="-514350">
              <a:spcBef>
                <a:spcPts val="1001"/>
              </a:spcBef>
              <a:buFont typeface="Arial" panose="020B0604020202020204" pitchFamily="34" charset="0"/>
              <a:buAutoNum type="arabicPeriod"/>
            </a:pPr>
            <a:endParaRPr lang="de-DE" spc="-1" dirty="0">
              <a:solidFill>
                <a:srgbClr val="3B3838"/>
              </a:solidFill>
              <a:latin typeface="Calibri"/>
            </a:endParaRPr>
          </a:p>
          <a:p>
            <a:pPr marL="514350" indent="-514350">
              <a:lnSpc>
                <a:spcPct val="90000"/>
              </a:lnSpc>
              <a:spcBef>
                <a:spcPts val="1001"/>
              </a:spcBef>
              <a:buAutoNum type="arabicPeriod"/>
            </a:pPr>
            <a:endParaRPr lang="de-DE" spc="-1" dirty="0">
              <a:solidFill>
                <a:srgbClr val="3B3838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</p:txBody>
      </p:sp>
      <p:pic>
        <p:nvPicPr>
          <p:cNvPr id="88" name="Grafik 8"/>
          <p:cNvPicPr/>
          <p:nvPr/>
        </p:nvPicPr>
        <p:blipFill>
          <a:blip r:embed="rId2"/>
          <a:srcRect t="9600" r="651"/>
          <a:stretch/>
        </p:blipFill>
        <p:spPr>
          <a:xfrm>
            <a:off x="9720000" y="227160"/>
            <a:ext cx="2471400" cy="156132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3"/>
          <p:cNvSpPr>
            <a:spLocks noGrp="1"/>
          </p:cNvSpPr>
          <p:nvPr>
            <p:ph type="ftr" idx="4294967295"/>
          </p:nvPr>
        </p:nvSpPr>
        <p:spPr>
          <a:xfrm>
            <a:off x="699480" y="6288480"/>
            <a:ext cx="661572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>
                <a:solidFill>
                  <a:srgbClr val="808080"/>
                </a:solidFill>
                <a:latin typeface="Calibri"/>
              </a:rPr>
              <a:t>Birgit Salewski - Systemische Therapie, Beratung &amp; Supervision in München</a:t>
            </a:r>
            <a:endParaRPr lang="de-DE" sz="1600" b="0" strike="noStrike" spc="-1">
              <a:latin typeface="Times New Roman"/>
            </a:endParaRPr>
          </a:p>
        </p:txBody>
      </p:sp>
      <p:sp>
        <p:nvSpPr>
          <p:cNvPr id="90" name="Gerader Verbinder 7"/>
          <p:cNvSpPr/>
          <p:nvPr/>
        </p:nvSpPr>
        <p:spPr>
          <a:xfrm>
            <a:off x="699120" y="6288480"/>
            <a:ext cx="6616440" cy="360"/>
          </a:xfrm>
          <a:prstGeom prst="line">
            <a:avLst/>
          </a:prstGeom>
          <a:ln w="25400">
            <a:solidFill>
              <a:srgbClr val="E89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3909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 idx="4294967295"/>
          </p:nvPr>
        </p:nvSpPr>
        <p:spPr>
          <a:xfrm>
            <a:off x="838080" y="365040"/>
            <a:ext cx="10514880" cy="109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r>
              <a:rPr lang="de-DE" sz="5400" b="1" spc="-1" dirty="0">
                <a:solidFill>
                  <a:srgbClr val="E89C48"/>
                </a:solidFill>
                <a:latin typeface="Calibri Light"/>
              </a:rPr>
              <a:t>Jugendliche – das Verhalten </a:t>
            </a:r>
            <a:endParaRPr lang="de-DE" sz="4800" b="1" strike="noStrike" spc="-1" dirty="0">
              <a:solidFill>
                <a:srgbClr val="E89C48"/>
              </a:solidFill>
              <a:latin typeface="Calibri Light"/>
              <a:ea typeface="Microsoft YaHe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idx="4294967295"/>
          </p:nvPr>
        </p:nvSpPr>
        <p:spPr>
          <a:xfrm>
            <a:off x="600336" y="1788480"/>
            <a:ext cx="10514880" cy="3707064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r>
              <a:rPr lang="de-DE" u="sng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Risikoverhalten</a:t>
            </a: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(3x höheres Verletzungsrisiko)</a:t>
            </a: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Gefahr von </a:t>
            </a:r>
            <a:r>
              <a:rPr lang="de-DE" u="sng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Isolation</a:t>
            </a: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und Abkoppelung</a:t>
            </a: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Gefahr von schädlichem Gebrauch &amp; </a:t>
            </a:r>
            <a:r>
              <a:rPr lang="de-DE" u="sng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Süchten</a:t>
            </a: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r>
              <a:rPr lang="de-DE" u="sng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Umwelteinflüsse</a:t>
            </a: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treffen auf ein hochsensibles Organ (Kritik, Zurückweisung, Mobbing, Konflikte, etc.)</a:t>
            </a:r>
          </a:p>
          <a:p>
            <a:pPr lvl="1"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endParaRPr lang="de-DE" sz="2800" spc="-1" dirty="0">
              <a:solidFill>
                <a:srgbClr val="3B383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endParaRPr lang="de-DE" spc="-1" dirty="0">
              <a:solidFill>
                <a:srgbClr val="3B383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</p:txBody>
      </p:sp>
      <p:pic>
        <p:nvPicPr>
          <p:cNvPr id="88" name="Grafik 8"/>
          <p:cNvPicPr/>
          <p:nvPr/>
        </p:nvPicPr>
        <p:blipFill>
          <a:blip r:embed="rId2"/>
          <a:srcRect t="9600" r="651"/>
          <a:stretch/>
        </p:blipFill>
        <p:spPr>
          <a:xfrm>
            <a:off x="9720000" y="227160"/>
            <a:ext cx="2471400" cy="156132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3"/>
          <p:cNvSpPr>
            <a:spLocks noGrp="1"/>
          </p:cNvSpPr>
          <p:nvPr>
            <p:ph type="ftr" idx="4294967295"/>
          </p:nvPr>
        </p:nvSpPr>
        <p:spPr>
          <a:xfrm>
            <a:off x="699480" y="6288480"/>
            <a:ext cx="661572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>
                <a:solidFill>
                  <a:srgbClr val="808080"/>
                </a:solidFill>
                <a:latin typeface="Calibri"/>
              </a:rPr>
              <a:t>Birgit Salewski - Systemische Therapie, Beratung &amp; Supervision in München</a:t>
            </a:r>
            <a:endParaRPr lang="de-DE" sz="1600" b="0" strike="noStrike" spc="-1">
              <a:latin typeface="Times New Roman"/>
            </a:endParaRPr>
          </a:p>
        </p:txBody>
      </p:sp>
      <p:sp>
        <p:nvSpPr>
          <p:cNvPr id="90" name="Gerader Verbinder 7"/>
          <p:cNvSpPr/>
          <p:nvPr/>
        </p:nvSpPr>
        <p:spPr>
          <a:xfrm>
            <a:off x="699120" y="6288480"/>
            <a:ext cx="6616440" cy="360"/>
          </a:xfrm>
          <a:prstGeom prst="line">
            <a:avLst/>
          </a:prstGeom>
          <a:ln w="25400">
            <a:solidFill>
              <a:srgbClr val="E89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58027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5400" b="1" strike="noStrike" spc="-1" dirty="0">
                <a:solidFill>
                  <a:srgbClr val="E89C48"/>
                </a:solidFill>
                <a:latin typeface="Calibri Light"/>
              </a:rPr>
              <a:t>Agenda</a:t>
            </a:r>
            <a:endParaRPr lang="de-DE" sz="5400" b="0" strike="noStrike" spc="-1" dirty="0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838080" y="1926360"/>
            <a:ext cx="10514880" cy="41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Jugendliche und ihre Entwicklungsaufgaben</a:t>
            </a:r>
            <a:endParaRPr lang="de-D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3B3838"/>
              </a:buClr>
            </a:pP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Berufsorientierung </a:t>
            </a:r>
          </a:p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Rolle und Haltung der Eltern</a:t>
            </a:r>
            <a:endParaRPr lang="de-DE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3B3838"/>
              </a:buClr>
            </a:pP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Ideen &amp; Tools für Eltern</a:t>
            </a:r>
            <a:endParaRPr lang="de-DE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3B3838"/>
              </a:buClr>
            </a:pPr>
            <a:r>
              <a:rPr lang="de-DE" b="0" strike="noStrik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Fragen und (hoffentlich) Antworten</a:t>
            </a:r>
            <a:endParaRPr lang="de-DE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6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6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600" b="0" strike="noStrike" spc="-1" dirty="0">
              <a:latin typeface="Arial"/>
            </a:endParaRPr>
          </a:p>
        </p:txBody>
      </p:sp>
      <p:pic>
        <p:nvPicPr>
          <p:cNvPr id="83" name="Grafik 4"/>
          <p:cNvPicPr/>
          <p:nvPr/>
        </p:nvPicPr>
        <p:blipFill>
          <a:blip r:embed="rId2"/>
          <a:srcRect t="9600" r="651"/>
          <a:stretch/>
        </p:blipFill>
        <p:spPr>
          <a:xfrm>
            <a:off x="9720000" y="227160"/>
            <a:ext cx="2471400" cy="1561320"/>
          </a:xfrm>
          <a:prstGeom prst="rect">
            <a:avLst/>
          </a:prstGeom>
          <a:ln w="0">
            <a:noFill/>
          </a:ln>
        </p:spPr>
      </p:pic>
      <p:sp>
        <p:nvSpPr>
          <p:cNvPr id="84" name="PlaceHolder 3"/>
          <p:cNvSpPr>
            <a:spLocks noGrp="1"/>
          </p:cNvSpPr>
          <p:nvPr>
            <p:ph type="ftr"/>
          </p:nvPr>
        </p:nvSpPr>
        <p:spPr>
          <a:xfrm>
            <a:off x="699480" y="6288480"/>
            <a:ext cx="661572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>
                <a:solidFill>
                  <a:srgbClr val="808080"/>
                </a:solidFill>
                <a:latin typeface="Calibri"/>
              </a:rPr>
              <a:t>Birgit Salewski - Systemische Therapie, Beratung &amp; Supervision in München</a:t>
            </a:r>
            <a:endParaRPr lang="de-DE" sz="1600" b="0" strike="noStrike" spc="-1">
              <a:latin typeface="Times New Roman"/>
            </a:endParaRPr>
          </a:p>
        </p:txBody>
      </p:sp>
      <p:sp>
        <p:nvSpPr>
          <p:cNvPr id="85" name="Gerader Verbinder 8"/>
          <p:cNvSpPr/>
          <p:nvPr/>
        </p:nvSpPr>
        <p:spPr>
          <a:xfrm>
            <a:off x="699120" y="6288480"/>
            <a:ext cx="6616440" cy="360"/>
          </a:xfrm>
          <a:prstGeom prst="line">
            <a:avLst/>
          </a:prstGeom>
          <a:ln w="25400">
            <a:solidFill>
              <a:srgbClr val="E89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09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r>
              <a:rPr lang="de-DE" sz="5400" b="1" spc="-1" dirty="0">
                <a:solidFill>
                  <a:srgbClr val="E89C48"/>
                </a:solidFill>
                <a:latin typeface="Calibri Light"/>
              </a:rPr>
              <a:t>Jugendliche – das Gehirn </a:t>
            </a:r>
            <a:endParaRPr lang="de-DE" sz="4800" b="1" strike="noStrike" spc="-1" dirty="0">
              <a:solidFill>
                <a:srgbClr val="E89C48"/>
              </a:solidFill>
              <a:latin typeface="Calibri Light"/>
              <a:ea typeface="Microsoft YaHe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600336" y="1788480"/>
            <a:ext cx="10514880" cy="4392864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Neurophysiologische Veränderungen im Gehirn in der Adoleszenz gleichen einer Umbauphase</a:t>
            </a: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Lernen und Erfahrung stärkt neuronales Netzwerk</a:t>
            </a: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 letztes Hirnareal wird der präfrontale Kortex fertiggestellt </a:t>
            </a: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Impulskontrolle, Planen, Risikoabwägung, Werte, Anpassung an komplexe Aufgaben, etc. entsteht im Laufe der Adoleszenz</a:t>
            </a: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endParaRPr lang="de-DE" spc="-1" dirty="0">
              <a:solidFill>
                <a:srgbClr val="3B383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endParaRPr lang="de-DE" spc="-1" dirty="0">
              <a:solidFill>
                <a:srgbClr val="3B383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</p:txBody>
      </p:sp>
      <p:pic>
        <p:nvPicPr>
          <p:cNvPr id="88" name="Grafik 8"/>
          <p:cNvPicPr/>
          <p:nvPr/>
        </p:nvPicPr>
        <p:blipFill>
          <a:blip r:embed="rId2"/>
          <a:srcRect t="9600" r="651"/>
          <a:stretch/>
        </p:blipFill>
        <p:spPr>
          <a:xfrm>
            <a:off x="9720000" y="227160"/>
            <a:ext cx="2471400" cy="156132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3"/>
          <p:cNvSpPr>
            <a:spLocks noGrp="1"/>
          </p:cNvSpPr>
          <p:nvPr>
            <p:ph type="ftr"/>
          </p:nvPr>
        </p:nvSpPr>
        <p:spPr>
          <a:xfrm>
            <a:off x="699480" y="6288480"/>
            <a:ext cx="661572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>
                <a:solidFill>
                  <a:srgbClr val="808080"/>
                </a:solidFill>
                <a:latin typeface="Calibri"/>
              </a:rPr>
              <a:t>Birgit Salewski - Systemische Therapie, Beratung &amp; Supervision in München</a:t>
            </a:r>
            <a:endParaRPr lang="de-DE" sz="1600" b="0" strike="noStrike" spc="-1">
              <a:latin typeface="Times New Roman"/>
            </a:endParaRPr>
          </a:p>
        </p:txBody>
      </p:sp>
      <p:sp>
        <p:nvSpPr>
          <p:cNvPr id="90" name="Gerader Verbinder 7"/>
          <p:cNvSpPr/>
          <p:nvPr/>
        </p:nvSpPr>
        <p:spPr>
          <a:xfrm>
            <a:off x="699120" y="6288480"/>
            <a:ext cx="6616440" cy="360"/>
          </a:xfrm>
          <a:prstGeom prst="line">
            <a:avLst/>
          </a:prstGeom>
          <a:ln w="25400">
            <a:solidFill>
              <a:srgbClr val="E89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 idx="4294967295"/>
          </p:nvPr>
        </p:nvSpPr>
        <p:spPr>
          <a:xfrm>
            <a:off x="838080" y="365040"/>
            <a:ext cx="10514880" cy="109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br>
              <a:rPr dirty="0"/>
            </a:br>
            <a:r>
              <a:rPr lang="de-DE" sz="5400" b="1" spc="-1" dirty="0">
                <a:solidFill>
                  <a:srgbClr val="E89C48"/>
                </a:solidFill>
                <a:latin typeface="Calibri Light"/>
              </a:rPr>
              <a:t>Jugendliche - das Verhalten </a:t>
            </a:r>
            <a:endParaRPr lang="de-DE" sz="4800" b="1" strike="noStrike" spc="-1" dirty="0">
              <a:solidFill>
                <a:srgbClr val="E89C48"/>
              </a:solidFill>
              <a:latin typeface="Calibri Light"/>
              <a:ea typeface="Microsoft YaHe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idx="4294967295"/>
          </p:nvPr>
        </p:nvSpPr>
        <p:spPr>
          <a:xfrm>
            <a:off x="600336" y="1788480"/>
            <a:ext cx="10514880" cy="3880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r>
              <a:rPr lang="de-DE" u="sng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Explorationsdrang</a:t>
            </a: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Neues ausprobieren und erkunden wird stark belohnt, Grenzen verschieben</a:t>
            </a: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r>
              <a:rPr lang="de-DE" u="sng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Emotionale</a:t>
            </a: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u="sng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Intensität</a:t>
            </a: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wird gesucht</a:t>
            </a: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r>
              <a:rPr lang="de-DE" u="sng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Bindung</a:t>
            </a: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verändert sich: Gleichaltrige intensiver und wichtiger, Elternbedeutung nimmt ab </a:t>
            </a: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r>
              <a:rPr lang="de-DE" u="sng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Gruppe der Gleichaltrigen</a:t>
            </a: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motiviert und schützt </a:t>
            </a: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</a:pPr>
            <a:r>
              <a:rPr lang="de-DE" u="sng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Kreativität</a:t>
            </a:r>
            <a:r>
              <a:rPr lang="de-DE" spc="-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Problemlösestrategien und Innovation</a:t>
            </a:r>
          </a:p>
          <a:p>
            <a:pPr marL="0" indent="0"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  <a:buNone/>
            </a:pPr>
            <a:endParaRPr lang="de-DE" spc="-1" dirty="0">
              <a:solidFill>
                <a:srgbClr val="3B383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</p:txBody>
      </p:sp>
      <p:pic>
        <p:nvPicPr>
          <p:cNvPr id="88" name="Grafik 8"/>
          <p:cNvPicPr/>
          <p:nvPr/>
        </p:nvPicPr>
        <p:blipFill>
          <a:blip r:embed="rId2"/>
          <a:srcRect t="9600" r="651"/>
          <a:stretch/>
        </p:blipFill>
        <p:spPr>
          <a:xfrm>
            <a:off x="9720000" y="227160"/>
            <a:ext cx="2471400" cy="156132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3"/>
          <p:cNvSpPr>
            <a:spLocks noGrp="1"/>
          </p:cNvSpPr>
          <p:nvPr>
            <p:ph type="ftr" idx="4294967295"/>
          </p:nvPr>
        </p:nvSpPr>
        <p:spPr>
          <a:xfrm>
            <a:off x="699480" y="6288480"/>
            <a:ext cx="661572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>
                <a:solidFill>
                  <a:srgbClr val="808080"/>
                </a:solidFill>
                <a:latin typeface="Calibri"/>
              </a:rPr>
              <a:t>Birgit Salewski - Systemische Therapie, Beratung &amp; Supervision in München</a:t>
            </a:r>
            <a:endParaRPr lang="de-DE" sz="1600" b="0" strike="noStrike" spc="-1">
              <a:latin typeface="Times New Roman"/>
            </a:endParaRPr>
          </a:p>
        </p:txBody>
      </p:sp>
      <p:sp>
        <p:nvSpPr>
          <p:cNvPr id="90" name="Gerader Verbinder 7"/>
          <p:cNvSpPr/>
          <p:nvPr/>
        </p:nvSpPr>
        <p:spPr>
          <a:xfrm>
            <a:off x="699120" y="6288480"/>
            <a:ext cx="6616440" cy="360"/>
          </a:xfrm>
          <a:prstGeom prst="line">
            <a:avLst/>
          </a:prstGeom>
          <a:ln w="25400">
            <a:solidFill>
              <a:srgbClr val="E89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42968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 idx="4294967295"/>
          </p:nvPr>
        </p:nvSpPr>
        <p:spPr>
          <a:xfrm>
            <a:off x="838080" y="365040"/>
            <a:ext cx="10514880" cy="109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r>
              <a:rPr lang="de-DE" sz="5400" b="1" spc="-1" dirty="0">
                <a:solidFill>
                  <a:srgbClr val="E89C48"/>
                </a:solidFill>
                <a:latin typeface="Calibri Light"/>
              </a:rPr>
              <a:t>Jugendliche – Entwicklungsstufe</a:t>
            </a:r>
            <a:endParaRPr lang="de-DE" sz="4800" b="1" strike="noStrike" spc="-1" dirty="0">
              <a:solidFill>
                <a:srgbClr val="E89C48"/>
              </a:solidFill>
              <a:latin typeface="Calibri Light"/>
              <a:ea typeface="Microsoft YaHe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idx="4294967295"/>
          </p:nvPr>
        </p:nvSpPr>
        <p:spPr>
          <a:xfrm>
            <a:off x="600336" y="1788480"/>
            <a:ext cx="10514880" cy="413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1001"/>
              </a:spcBef>
              <a:buClr>
                <a:srgbClr val="3B3838"/>
              </a:buClr>
              <a:buNone/>
            </a:pPr>
            <a:r>
              <a:rPr lang="de-DE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Identität vs. Identitätsdiffusion </a:t>
            </a:r>
            <a:r>
              <a:rPr lang="de-DE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(Adoleszenz, 12.-18. LJ; Erik Erikson)</a:t>
            </a:r>
          </a:p>
          <a:p>
            <a:r>
              <a:rPr lang="de-DE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Ausformung des Selbstbildes</a:t>
            </a:r>
          </a:p>
          <a:p>
            <a:r>
              <a:rPr lang="de-DE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Finden der sozialen Rolle</a:t>
            </a:r>
          </a:p>
          <a:p>
            <a:r>
              <a:rPr lang="de-DE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Erfahrung von Zurückweisung</a:t>
            </a:r>
          </a:p>
          <a:p>
            <a:r>
              <a:rPr lang="de-DE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Treue, Loyalität (sich und anderen gegenüber)</a:t>
            </a:r>
          </a:p>
          <a:p>
            <a:r>
              <a:rPr lang="de-DE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Vertrauen in die eigene Person</a:t>
            </a:r>
          </a:p>
          <a:p>
            <a:r>
              <a:rPr lang="de-DE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Widersprüchlichkeiten aushalten</a:t>
            </a:r>
          </a:p>
          <a:p>
            <a:r>
              <a:rPr lang="de-DE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Ablösung von Eltern </a:t>
            </a:r>
          </a:p>
          <a:p>
            <a:pPr marL="0" indent="0">
              <a:buNone/>
            </a:pPr>
            <a:r>
              <a:rPr lang="de-DE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Ich bin, was ich bin.</a:t>
            </a:r>
          </a:p>
        </p:txBody>
      </p:sp>
      <p:pic>
        <p:nvPicPr>
          <p:cNvPr id="88" name="Grafik 8"/>
          <p:cNvPicPr/>
          <p:nvPr/>
        </p:nvPicPr>
        <p:blipFill>
          <a:blip r:embed="rId2"/>
          <a:srcRect t="9600" r="651"/>
          <a:stretch/>
        </p:blipFill>
        <p:spPr>
          <a:xfrm>
            <a:off x="9720000" y="227160"/>
            <a:ext cx="2471400" cy="156132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3"/>
          <p:cNvSpPr>
            <a:spLocks noGrp="1"/>
          </p:cNvSpPr>
          <p:nvPr>
            <p:ph type="ftr" idx="4294967295"/>
          </p:nvPr>
        </p:nvSpPr>
        <p:spPr>
          <a:xfrm>
            <a:off x="699480" y="6288480"/>
            <a:ext cx="661572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 dirty="0">
                <a:solidFill>
                  <a:srgbClr val="808080"/>
                </a:solidFill>
                <a:latin typeface="Calibri"/>
              </a:rPr>
              <a:t>Birgit Salewski - Systemische Therapie, Beratung &amp; Supervision in München</a:t>
            </a:r>
            <a:endParaRPr lang="de-DE" sz="1600" b="0" strike="noStrike" spc="-1" dirty="0">
              <a:latin typeface="Times New Roman"/>
            </a:endParaRPr>
          </a:p>
        </p:txBody>
      </p:sp>
      <p:sp>
        <p:nvSpPr>
          <p:cNvPr id="90" name="Gerader Verbinder 7"/>
          <p:cNvSpPr/>
          <p:nvPr/>
        </p:nvSpPr>
        <p:spPr>
          <a:xfrm>
            <a:off x="699120" y="6288480"/>
            <a:ext cx="6616440" cy="360"/>
          </a:xfrm>
          <a:prstGeom prst="line">
            <a:avLst/>
          </a:prstGeom>
          <a:ln w="25400">
            <a:solidFill>
              <a:srgbClr val="E89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9557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 idx="4294967295"/>
          </p:nvPr>
        </p:nvSpPr>
        <p:spPr>
          <a:xfrm>
            <a:off x="838080" y="365040"/>
            <a:ext cx="10514880" cy="109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r>
              <a:rPr lang="de-DE" sz="5400" b="1" strike="noStrike" spc="-1" dirty="0">
                <a:solidFill>
                  <a:srgbClr val="E89C48"/>
                </a:solidFill>
                <a:latin typeface="Calibri Light"/>
              </a:rPr>
              <a:t>Jugendliche Identitätsbildung</a:t>
            </a:r>
            <a:endParaRPr lang="de-DE" sz="4800" b="1" strike="noStrike" spc="-1" dirty="0">
              <a:solidFill>
                <a:srgbClr val="E89C48"/>
              </a:solidFill>
              <a:latin typeface="Calibri Light"/>
              <a:ea typeface="Microsoft YaHei"/>
            </a:endParaRPr>
          </a:p>
        </p:txBody>
      </p:sp>
      <p:pic>
        <p:nvPicPr>
          <p:cNvPr id="88" name="Grafik 8"/>
          <p:cNvPicPr/>
          <p:nvPr/>
        </p:nvPicPr>
        <p:blipFill>
          <a:blip r:embed="rId2"/>
          <a:srcRect t="9600" r="651"/>
          <a:stretch/>
        </p:blipFill>
        <p:spPr>
          <a:xfrm>
            <a:off x="9720000" y="227160"/>
            <a:ext cx="2471400" cy="156132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3"/>
          <p:cNvSpPr>
            <a:spLocks noGrp="1"/>
          </p:cNvSpPr>
          <p:nvPr>
            <p:ph type="ftr" idx="4294967295"/>
          </p:nvPr>
        </p:nvSpPr>
        <p:spPr>
          <a:xfrm>
            <a:off x="699480" y="6288480"/>
            <a:ext cx="661572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>
                <a:solidFill>
                  <a:srgbClr val="808080"/>
                </a:solidFill>
                <a:latin typeface="Calibri"/>
              </a:rPr>
              <a:t>Birgit Salewski - Systemische Therapie, Beratung &amp; Supervision in München</a:t>
            </a:r>
            <a:endParaRPr lang="de-DE" sz="1600" b="0" strike="noStrike" spc="-1">
              <a:latin typeface="Times New Roman"/>
            </a:endParaRPr>
          </a:p>
        </p:txBody>
      </p:sp>
      <p:sp>
        <p:nvSpPr>
          <p:cNvPr id="90" name="Gerader Verbinder 7"/>
          <p:cNvSpPr/>
          <p:nvPr/>
        </p:nvSpPr>
        <p:spPr>
          <a:xfrm>
            <a:off x="699120" y="6288480"/>
            <a:ext cx="6616440" cy="360"/>
          </a:xfrm>
          <a:prstGeom prst="line">
            <a:avLst/>
          </a:prstGeom>
          <a:ln w="25400">
            <a:solidFill>
              <a:srgbClr val="E89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Rechteck 1"/>
          <p:cNvSpPr/>
          <p:nvPr/>
        </p:nvSpPr>
        <p:spPr>
          <a:xfrm>
            <a:off x="838080" y="2807209"/>
            <a:ext cx="84448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z="36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„Identitätsentwicklung basiert auf Selbsterkenntnis und Selbsterfahrung.“ </a:t>
            </a: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DE" sz="2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Oerter</a:t>
            </a: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Montada)</a:t>
            </a:r>
          </a:p>
        </p:txBody>
      </p:sp>
    </p:spTree>
    <p:extLst>
      <p:ext uri="{BB962C8B-B14F-4D97-AF65-F5344CB8AC3E}">
        <p14:creationId xmlns:p14="http://schemas.microsoft.com/office/powerpoint/2010/main" val="354569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 idx="4294967295"/>
          </p:nvPr>
        </p:nvSpPr>
        <p:spPr>
          <a:xfrm>
            <a:off x="838080" y="365040"/>
            <a:ext cx="10514880" cy="109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r>
              <a:rPr lang="de-DE" sz="5400" b="1" strike="noStrike" spc="-1" dirty="0">
                <a:solidFill>
                  <a:srgbClr val="E89C48"/>
                </a:solidFill>
                <a:latin typeface="Calibri Light"/>
              </a:rPr>
              <a:t>Berufsorientierung</a:t>
            </a:r>
            <a:endParaRPr lang="de-DE" sz="4800" b="1" strike="noStrike" spc="-1" dirty="0">
              <a:solidFill>
                <a:srgbClr val="E89C48"/>
              </a:solidFill>
              <a:latin typeface="Calibri Light"/>
              <a:ea typeface="Microsoft YaHei"/>
            </a:endParaRPr>
          </a:p>
        </p:txBody>
      </p:sp>
      <p:pic>
        <p:nvPicPr>
          <p:cNvPr id="88" name="Grafik 8"/>
          <p:cNvPicPr/>
          <p:nvPr/>
        </p:nvPicPr>
        <p:blipFill>
          <a:blip r:embed="rId2"/>
          <a:srcRect t="9600" r="651"/>
          <a:stretch/>
        </p:blipFill>
        <p:spPr>
          <a:xfrm>
            <a:off x="9720000" y="227160"/>
            <a:ext cx="2471400" cy="156132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3"/>
          <p:cNvSpPr>
            <a:spLocks noGrp="1"/>
          </p:cNvSpPr>
          <p:nvPr>
            <p:ph type="ftr" idx="4294967295"/>
          </p:nvPr>
        </p:nvSpPr>
        <p:spPr>
          <a:xfrm>
            <a:off x="699480" y="6288480"/>
            <a:ext cx="661572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>
                <a:solidFill>
                  <a:srgbClr val="808080"/>
                </a:solidFill>
                <a:latin typeface="Calibri"/>
              </a:rPr>
              <a:t>Birgit Salewski - Systemische Therapie, Beratung &amp; Supervision in München</a:t>
            </a:r>
            <a:endParaRPr lang="de-DE" sz="1600" b="0" strike="noStrike" spc="-1">
              <a:latin typeface="Times New Roman"/>
            </a:endParaRPr>
          </a:p>
        </p:txBody>
      </p:sp>
      <p:sp>
        <p:nvSpPr>
          <p:cNvPr id="90" name="Gerader Verbinder 7"/>
          <p:cNvSpPr/>
          <p:nvPr/>
        </p:nvSpPr>
        <p:spPr>
          <a:xfrm>
            <a:off x="699120" y="6288480"/>
            <a:ext cx="6616440" cy="360"/>
          </a:xfrm>
          <a:prstGeom prst="line">
            <a:avLst/>
          </a:prstGeom>
          <a:ln w="25400">
            <a:solidFill>
              <a:srgbClr val="E89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Rechteck 1"/>
          <p:cNvSpPr/>
          <p:nvPr/>
        </p:nvSpPr>
        <p:spPr>
          <a:xfrm>
            <a:off x="838080" y="1965961"/>
            <a:ext cx="844488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1001"/>
              </a:spcBef>
              <a:buClr>
                <a:srgbClr val="3B3838"/>
              </a:buClr>
              <a:buAutoNum type="arabicPeriod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zu Berufsfeldern</a:t>
            </a:r>
          </a:p>
          <a:p>
            <a:pPr marL="514350" indent="-514350">
              <a:spcBef>
                <a:spcPts val="1001"/>
              </a:spcBef>
              <a:buClr>
                <a:srgbClr val="3B3838"/>
              </a:buClr>
              <a:buAutoNum type="arabicPeriod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Interessenserkundung</a:t>
            </a:r>
          </a:p>
          <a:p>
            <a:pPr marL="514350" indent="-514350">
              <a:spcBef>
                <a:spcPts val="1001"/>
              </a:spcBef>
              <a:buClr>
                <a:srgbClr val="3B3838"/>
              </a:buClr>
              <a:buAutoNum type="arabicPeriod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Eignungs- und Kompetenzfeststellung</a:t>
            </a:r>
          </a:p>
          <a:p>
            <a:pPr marL="514350" indent="-514350">
              <a:spcBef>
                <a:spcPts val="1001"/>
              </a:spcBef>
              <a:buClr>
                <a:srgbClr val="3B3838"/>
              </a:buClr>
              <a:buAutoNum type="arabicPeriod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Strategien zur Entscheidungsfindung </a:t>
            </a:r>
          </a:p>
          <a:p>
            <a:pPr marL="514350" indent="-514350">
              <a:spcBef>
                <a:spcPts val="1001"/>
              </a:spcBef>
              <a:buClr>
                <a:srgbClr val="3B3838"/>
              </a:buClr>
              <a:buAutoNum type="arabicPeriod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Fachpraktische Erfahrung</a:t>
            </a:r>
          </a:p>
          <a:p>
            <a:pPr marL="514350" indent="-514350">
              <a:spcBef>
                <a:spcPts val="1001"/>
              </a:spcBef>
              <a:buClr>
                <a:srgbClr val="3B3838"/>
              </a:buClr>
              <a:buAutoNum type="arabicPeriod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Selbstreflexion</a:t>
            </a:r>
          </a:p>
          <a:p>
            <a:pPr marL="514350" indent="-514350">
              <a:spcBef>
                <a:spcPts val="1001"/>
              </a:spcBef>
              <a:buClr>
                <a:srgbClr val="3B3838"/>
              </a:buClr>
              <a:buAutoNum type="arabicPeriod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Realisationsstrategien                             </a:t>
            </a:r>
            <a:r>
              <a:rPr lang="de-DE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(vgl. SBG III)</a:t>
            </a:r>
          </a:p>
        </p:txBody>
      </p:sp>
    </p:spTree>
    <p:extLst>
      <p:ext uri="{BB962C8B-B14F-4D97-AF65-F5344CB8AC3E}">
        <p14:creationId xmlns:p14="http://schemas.microsoft.com/office/powerpoint/2010/main" val="1320940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 idx="4294967295"/>
          </p:nvPr>
        </p:nvSpPr>
        <p:spPr>
          <a:xfrm>
            <a:off x="838080" y="365040"/>
            <a:ext cx="10514880" cy="109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r>
              <a:rPr lang="de-DE" sz="5400" b="1" strike="noStrike" spc="-1" dirty="0">
                <a:solidFill>
                  <a:srgbClr val="E89C48"/>
                </a:solidFill>
                <a:latin typeface="Calibri Light"/>
              </a:rPr>
              <a:t>Berufsorientierung</a:t>
            </a:r>
            <a:endParaRPr lang="de-DE" sz="4800" b="1" strike="noStrike" spc="-1" dirty="0">
              <a:solidFill>
                <a:srgbClr val="E89C48"/>
              </a:solidFill>
              <a:latin typeface="Calibri Light"/>
              <a:ea typeface="Microsoft YaHei"/>
            </a:endParaRPr>
          </a:p>
        </p:txBody>
      </p:sp>
      <p:pic>
        <p:nvPicPr>
          <p:cNvPr id="88" name="Grafik 8"/>
          <p:cNvPicPr/>
          <p:nvPr/>
        </p:nvPicPr>
        <p:blipFill>
          <a:blip r:embed="rId2"/>
          <a:srcRect t="9600" r="651"/>
          <a:stretch/>
        </p:blipFill>
        <p:spPr>
          <a:xfrm>
            <a:off x="9720000" y="227160"/>
            <a:ext cx="2471400" cy="156132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3"/>
          <p:cNvSpPr>
            <a:spLocks noGrp="1"/>
          </p:cNvSpPr>
          <p:nvPr>
            <p:ph type="ftr" idx="4294967295"/>
          </p:nvPr>
        </p:nvSpPr>
        <p:spPr>
          <a:xfrm>
            <a:off x="699480" y="6288480"/>
            <a:ext cx="661572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>
                <a:solidFill>
                  <a:srgbClr val="808080"/>
                </a:solidFill>
                <a:latin typeface="Calibri"/>
              </a:rPr>
              <a:t>Birgit Salewski - Systemische Therapie, Beratung &amp; Supervision in München</a:t>
            </a:r>
            <a:endParaRPr lang="de-DE" sz="1600" b="0" strike="noStrike" spc="-1">
              <a:latin typeface="Times New Roman"/>
            </a:endParaRPr>
          </a:p>
        </p:txBody>
      </p:sp>
      <p:sp>
        <p:nvSpPr>
          <p:cNvPr id="90" name="Gerader Verbinder 7"/>
          <p:cNvSpPr/>
          <p:nvPr/>
        </p:nvSpPr>
        <p:spPr>
          <a:xfrm>
            <a:off x="699120" y="6288480"/>
            <a:ext cx="6616440" cy="360"/>
          </a:xfrm>
          <a:prstGeom prst="line">
            <a:avLst/>
          </a:prstGeom>
          <a:ln w="25400">
            <a:solidFill>
              <a:srgbClr val="E89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Rechteck 1"/>
          <p:cNvSpPr/>
          <p:nvPr/>
        </p:nvSpPr>
        <p:spPr>
          <a:xfrm>
            <a:off x="838080" y="1965961"/>
            <a:ext cx="844488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001"/>
              </a:spcBef>
              <a:buClr>
                <a:srgbClr val="3B3838"/>
              </a:buClr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 ist damit eine komplexe Entwicklungsaufgabe</a:t>
            </a:r>
          </a:p>
          <a:p>
            <a:pPr marL="457200" indent="-457200">
              <a:spcBef>
                <a:spcPts val="1001"/>
              </a:spcBef>
              <a:buClr>
                <a:srgbClr val="3B3838"/>
              </a:buClr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wird stark von eigenen Gefühlen und Meinungen anderer beeinflusst</a:t>
            </a:r>
          </a:p>
          <a:p>
            <a:pPr marL="457200" indent="-457200">
              <a:spcBef>
                <a:spcPts val="1001"/>
              </a:spcBef>
              <a:buClr>
                <a:srgbClr val="3B3838"/>
              </a:buClr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Vertrauenspersonen haben zentralen Einfluss (Eltern!)</a:t>
            </a:r>
          </a:p>
          <a:p>
            <a:pPr marL="457200" indent="-457200">
              <a:spcBef>
                <a:spcPts val="1001"/>
              </a:spcBef>
              <a:buClr>
                <a:srgbClr val="3B3838"/>
              </a:buClr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 ist heute lebenslange Entwicklungsaufgabe</a:t>
            </a:r>
          </a:p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(vgl. Institut für angewandte Wirtschaftsforschung, 2017)</a:t>
            </a:r>
          </a:p>
        </p:txBody>
      </p:sp>
    </p:spTree>
    <p:extLst>
      <p:ext uri="{BB962C8B-B14F-4D97-AF65-F5344CB8AC3E}">
        <p14:creationId xmlns:p14="http://schemas.microsoft.com/office/powerpoint/2010/main" val="83307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 idx="4294967295"/>
          </p:nvPr>
        </p:nvSpPr>
        <p:spPr>
          <a:xfrm>
            <a:off x="838080" y="365040"/>
            <a:ext cx="10514880" cy="109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r>
              <a:rPr lang="de-DE" sz="5400" b="1" strike="noStrike" spc="-1" dirty="0">
                <a:solidFill>
                  <a:srgbClr val="E89C48"/>
                </a:solidFill>
                <a:latin typeface="Calibri Light"/>
              </a:rPr>
              <a:t>Rolle und Haltung der Eltern</a:t>
            </a:r>
            <a:endParaRPr lang="de-DE" sz="4800" b="1" strike="noStrike" spc="-1" dirty="0">
              <a:solidFill>
                <a:srgbClr val="E89C48"/>
              </a:solidFill>
              <a:latin typeface="Calibri Light"/>
              <a:ea typeface="Microsoft YaHei"/>
            </a:endParaRPr>
          </a:p>
        </p:txBody>
      </p:sp>
      <p:pic>
        <p:nvPicPr>
          <p:cNvPr id="88" name="Grafik 8"/>
          <p:cNvPicPr/>
          <p:nvPr/>
        </p:nvPicPr>
        <p:blipFill>
          <a:blip r:embed="rId2"/>
          <a:srcRect t="9600" r="651"/>
          <a:stretch/>
        </p:blipFill>
        <p:spPr>
          <a:xfrm>
            <a:off x="9720000" y="227160"/>
            <a:ext cx="2471400" cy="156132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3"/>
          <p:cNvSpPr>
            <a:spLocks noGrp="1"/>
          </p:cNvSpPr>
          <p:nvPr>
            <p:ph type="ftr" idx="4294967295"/>
          </p:nvPr>
        </p:nvSpPr>
        <p:spPr>
          <a:xfrm>
            <a:off x="699480" y="6288480"/>
            <a:ext cx="661572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>
                <a:solidFill>
                  <a:srgbClr val="808080"/>
                </a:solidFill>
                <a:latin typeface="Calibri"/>
              </a:rPr>
              <a:t>Birgit Salewski - Systemische Therapie, Beratung &amp; Supervision in München</a:t>
            </a:r>
            <a:endParaRPr lang="de-DE" sz="1600" b="0" strike="noStrike" spc="-1">
              <a:latin typeface="Times New Roman"/>
            </a:endParaRPr>
          </a:p>
        </p:txBody>
      </p:sp>
      <p:sp>
        <p:nvSpPr>
          <p:cNvPr id="90" name="Gerader Verbinder 7"/>
          <p:cNvSpPr/>
          <p:nvPr/>
        </p:nvSpPr>
        <p:spPr>
          <a:xfrm>
            <a:off x="699120" y="6288480"/>
            <a:ext cx="6616440" cy="360"/>
          </a:xfrm>
          <a:prstGeom prst="line">
            <a:avLst/>
          </a:prstGeom>
          <a:ln w="25400">
            <a:solidFill>
              <a:srgbClr val="E89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Rechteck 1"/>
          <p:cNvSpPr/>
          <p:nvPr/>
        </p:nvSpPr>
        <p:spPr>
          <a:xfrm>
            <a:off x="838080" y="1788480"/>
            <a:ext cx="844488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001"/>
              </a:spcBef>
              <a:buClr>
                <a:srgbClr val="3B3838"/>
              </a:buClr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76 % der Eltern geben an, keine Vorstellung von künftigen Berufen zu haben </a:t>
            </a:r>
          </a:p>
          <a:p>
            <a:pPr marL="457200" indent="-457200">
              <a:spcBef>
                <a:spcPts val="1001"/>
              </a:spcBef>
              <a:buClr>
                <a:srgbClr val="3B3838"/>
              </a:buClr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63 % der Jugendlichen geben an, dass ihnen die Eltern bei BO geholfen haben (mehr als jede andere Gruppe)</a:t>
            </a:r>
          </a:p>
          <a:p>
            <a:pPr>
              <a:spcBef>
                <a:spcPts val="1001"/>
              </a:spcBef>
              <a:buClr>
                <a:srgbClr val="3B3838"/>
              </a:buClr>
            </a:pPr>
            <a:endParaRPr lang="de-DE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1"/>
              </a:spcBef>
              <a:buClr>
                <a:srgbClr val="3B3838"/>
              </a:buClr>
            </a:pPr>
            <a:endParaRPr lang="de-DE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1"/>
              </a:spcBef>
              <a:buClr>
                <a:srgbClr val="3B3838"/>
              </a:buClr>
            </a:pPr>
            <a:endParaRPr lang="de-DE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1"/>
              </a:spcBef>
              <a:buClr>
                <a:srgbClr val="3B3838"/>
              </a:buClr>
            </a:pPr>
            <a:endParaRPr lang="de-DE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1"/>
              </a:spcBef>
              <a:buClr>
                <a:srgbClr val="3B3838"/>
              </a:buClr>
            </a:pPr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(vgl. Bundesagentur für Arbeit, Eltern ins Boot holen)</a:t>
            </a:r>
          </a:p>
        </p:txBody>
      </p:sp>
    </p:spTree>
    <p:extLst>
      <p:ext uri="{BB962C8B-B14F-4D97-AF65-F5344CB8AC3E}">
        <p14:creationId xmlns:p14="http://schemas.microsoft.com/office/powerpoint/2010/main" val="2660639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815</Words>
  <Application>Microsoft Office PowerPoint</Application>
  <PresentationFormat>Breitbild</PresentationFormat>
  <Paragraphs>128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16</vt:i4>
      </vt:variant>
    </vt:vector>
  </HeadingPairs>
  <TitlesOfParts>
    <vt:vector size="26" baseType="lpstr">
      <vt:lpstr>Microsoft YaHei</vt:lpstr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„Die Rolle der Eltern –  zwischen Einflussnahme und Loslassen  in der Berufsorientierung.“</vt:lpstr>
      <vt:lpstr>Agenda</vt:lpstr>
      <vt:lpstr> Jugendliche – das Gehirn </vt:lpstr>
      <vt:lpstr> Jugendliche - das Verhalten </vt:lpstr>
      <vt:lpstr> Jugendliche – Entwicklungsstufe</vt:lpstr>
      <vt:lpstr> Jugendliche Identitätsbildung</vt:lpstr>
      <vt:lpstr> Berufsorientierung</vt:lpstr>
      <vt:lpstr> Berufsorientierung</vt:lpstr>
      <vt:lpstr> Rolle und Haltung der Eltern</vt:lpstr>
      <vt:lpstr> Rolle und Haltung der Eltern</vt:lpstr>
      <vt:lpstr> Rolle und Haltung der Eltern</vt:lpstr>
      <vt:lpstr> Ideen und Tools für Eltern</vt:lpstr>
      <vt:lpstr> Ideen und Tools für Eltern</vt:lpstr>
      <vt:lpstr>PowerPoint-Präsentation</vt:lpstr>
      <vt:lpstr> Mythen über Jugendliche</vt:lpstr>
      <vt:lpstr> Jugendliche – das Verhalten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Birgit</dc:creator>
  <dc:description/>
  <cp:lastModifiedBy>Birgit_Laptop</cp:lastModifiedBy>
  <cp:revision>96</cp:revision>
  <cp:lastPrinted>2023-03-28T19:43:58Z</cp:lastPrinted>
  <dcterms:created xsi:type="dcterms:W3CDTF">2021-02-04T09:24:17Z</dcterms:created>
  <dcterms:modified xsi:type="dcterms:W3CDTF">2024-02-06T13:02:14Z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4</vt:i4>
  </property>
  <property fmtid="{D5CDD505-2E9C-101B-9397-08002B2CF9AE}" pid="3" name="PresentationFormat">
    <vt:lpwstr>Breitbild</vt:lpwstr>
  </property>
  <property fmtid="{D5CDD505-2E9C-101B-9397-08002B2CF9AE}" pid="4" name="Slides">
    <vt:i4>31</vt:i4>
  </property>
</Properties>
</file>